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78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2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44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48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38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30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7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560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71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24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54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8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55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2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8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4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64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32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A573A9-D869-436D-A32F-790577EAD187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84CE42-856F-4E80-941A-9EC73648F1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6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zZb-cGnojlI&amp;feature=related" TargetMode="External"/><Relationship Id="rId3" Type="http://schemas.openxmlformats.org/officeDocument/2006/relationships/slide" Target="slide10.xml"/><Relationship Id="rId7" Type="http://schemas.openxmlformats.org/officeDocument/2006/relationships/hyperlink" Target="http://www.youtube.com/watch?v=hJqK5Qj798E&amp;feature=related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hyperlink" Target="http://youtu.be/ONCFwXy0JT0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www.youtube.com/watch?v=tVrrqMbTdMc&amp;feature=related" TargetMode="External"/><Relationship Id="rId4" Type="http://schemas.openxmlformats.org/officeDocument/2006/relationships/slide" Target="slide11.xml"/><Relationship Id="rId9" Type="http://schemas.openxmlformats.org/officeDocument/2006/relationships/hyperlink" Target="http://www.youtube.com/watch?v=SlBLaZBUvBo&amp;feature=rela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sorenlinea.cl/quinto/cienciasnaturales/losdientes.html" TargetMode="External"/><Relationship Id="rId2" Type="http://schemas.openxmlformats.org/officeDocument/2006/relationships/hyperlink" Target="http://www.profesorenlinea.cl/quinto/cienciasnaturales/lalengu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profesorenlinea.cl/Ciencias/Estomago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68946" y="559588"/>
            <a:ext cx="1008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SISTEMAS </a:t>
            </a:r>
            <a:r>
              <a:rPr lang="es-E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SISTEMAS FUNDAMENTALES DEL SER HUMANO</a:t>
            </a:r>
            <a:endParaRPr lang="es-CO" sz="36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CO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uadroTexto 6">
            <a:hlinkClick r:id="" action="ppaction://hlinkshowjump?jump=nextslide"/>
          </p:cNvPr>
          <p:cNvSpPr txBox="1"/>
          <p:nvPr/>
        </p:nvSpPr>
        <p:spPr>
          <a:xfrm>
            <a:off x="914400" y="4441992"/>
            <a:ext cx="24083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u="sng" dirty="0" smtClean="0">
                <a:solidFill>
                  <a:srgbClr val="0070C0"/>
                </a:solidFill>
              </a:rPr>
              <a:t>Aparato digestivo</a:t>
            </a:r>
            <a:endParaRPr lang="es-CO" b="1" u="sng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4400" y="2187146"/>
            <a:ext cx="310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>
                <a:hlinkClick r:id="rId2" action="ppaction://hlinksldjump"/>
              </a:rPr>
              <a:t>Sistema o aparato circulatorio</a:t>
            </a:r>
            <a:endParaRPr lang="es-CO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914400" y="3035300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>
                <a:hlinkClick r:id="rId3" action="ppaction://hlinksldjump"/>
              </a:rPr>
              <a:t>Sistema respiratorio</a:t>
            </a:r>
            <a:endParaRPr lang="es-CO" b="1" dirty="0"/>
          </a:p>
          <a:p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914400" y="3681631"/>
            <a:ext cx="330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>
                <a:hlinkClick r:id="rId4" action="ppaction://hlinksldjump"/>
              </a:rPr>
              <a:t>Sistema óseo</a:t>
            </a:r>
            <a:endParaRPr lang="es-CO" dirty="0"/>
          </a:p>
        </p:txBody>
      </p:sp>
      <p:pic>
        <p:nvPicPr>
          <p:cNvPr id="1026" name="Picture 2" descr="http://cuerpohum.wikispaces.com/file/view/cuerpo%20humano.jpg/344344528/320x324/cuerpo%20hum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11" y="2004225"/>
            <a:ext cx="4042937" cy="409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extLst/>
        </p:spPr>
      </p:pic>
      <p:sp>
        <p:nvSpPr>
          <p:cNvPr id="5" name="CuadroTexto 4"/>
          <p:cNvSpPr txBox="1"/>
          <p:nvPr/>
        </p:nvSpPr>
        <p:spPr>
          <a:xfrm>
            <a:off x="914400" y="5267459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u="sng" dirty="0" smtClean="0">
                <a:solidFill>
                  <a:srgbClr val="0070C0"/>
                </a:solidFill>
                <a:hlinkClick r:id="rId6" action="ppaction://hlinksldjump"/>
              </a:rPr>
              <a:t>Aparato reproductor</a:t>
            </a:r>
            <a:endParaRPr lang="es-CO" u="sng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86423" y="2040934"/>
            <a:ext cx="3078049" cy="72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Aparato circulatorio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http://www.youtube.com/watch?v=hJqK5Qj798E&amp;feature=related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86423" y="2854411"/>
            <a:ext cx="3078050" cy="75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Aparato respiratorio</a:t>
            </a:r>
            <a:endParaRPr lang="es-CO" sz="1400" dirty="0"/>
          </a:p>
          <a:p>
            <a:r>
              <a:rPr lang="es-ES" sz="1400" u="sng" dirty="0">
                <a:hlinkClick r:id="rId8"/>
              </a:rPr>
              <a:t>http://www.youtube.com/watch?v=zZb-cGnojlI&amp;feature=related</a:t>
            </a:r>
            <a:endParaRPr lang="es-CO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886421" y="4422611"/>
            <a:ext cx="3078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Aparato digestivo</a:t>
            </a:r>
            <a:endParaRPr lang="es-CO" sz="1400" dirty="0"/>
          </a:p>
          <a:p>
            <a:r>
              <a:rPr lang="es-ES" sz="1400" u="sng" dirty="0">
                <a:hlinkClick r:id="rId9"/>
              </a:rPr>
              <a:t>http://www.youtube.com/watch?v=SlBLaZBUvBo&amp;feature=related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86421" y="5267459"/>
            <a:ext cx="2842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Aparato reproductor</a:t>
            </a:r>
            <a:endParaRPr lang="es-CO" sz="1400" dirty="0"/>
          </a:p>
          <a:p>
            <a:r>
              <a:rPr lang="es-ES" sz="1400" u="sng" dirty="0">
                <a:hlinkClick r:id="rId10"/>
              </a:rPr>
              <a:t>http://www.youtube.com/watch?v=tVrrqMbTdMc&amp;feature=related</a:t>
            </a:r>
            <a:endParaRPr lang="es-CO" sz="1400" dirty="0"/>
          </a:p>
          <a:p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86421" y="3715319"/>
            <a:ext cx="3078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Sistema </a:t>
            </a:r>
            <a:r>
              <a:rPr lang="es-ES" sz="1400" dirty="0" err="1"/>
              <a:t>oseo</a:t>
            </a:r>
            <a:endParaRPr lang="es-CO" sz="1400" dirty="0"/>
          </a:p>
          <a:p>
            <a:r>
              <a:rPr lang="es-ES" sz="1400" u="sng" dirty="0">
                <a:hlinkClick r:id="rId11"/>
              </a:rPr>
              <a:t>http://youtu.be/ONCFwXy0JT0</a:t>
            </a:r>
            <a:endParaRPr lang="es-CO" sz="1400" dirty="0"/>
          </a:p>
          <a:p>
            <a:r>
              <a:rPr lang="es-ES" dirty="0"/>
              <a:t> 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86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21000" y="406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RESPIRATORIO</a:t>
            </a:r>
          </a:p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5902035" y="1052731"/>
            <a:ext cx="53367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La respiración es el proceso por el cual ingresamos aire (que contiene oxígeno) a nuestro organismo y sacamos de él aire rico en dióxido de carbono. </a:t>
            </a:r>
            <a:endParaRPr lang="es-CO" sz="2400" dirty="0" smtClean="0"/>
          </a:p>
          <a:p>
            <a:pPr algn="just"/>
            <a:endParaRPr lang="es-CO" sz="2400" dirty="0" smtClean="0"/>
          </a:p>
          <a:p>
            <a:pPr algn="just"/>
            <a:r>
              <a:rPr lang="es-CO" sz="2400" dirty="0" smtClean="0"/>
              <a:t>está </a:t>
            </a:r>
            <a:r>
              <a:rPr lang="es-CO" sz="2400" dirty="0"/>
              <a:t>formado </a:t>
            </a:r>
            <a:r>
              <a:rPr lang="es-CO" sz="2400" dirty="0" smtClean="0"/>
              <a:t>por </a:t>
            </a:r>
            <a:r>
              <a:rPr lang="es-CO" sz="2400" b="1" dirty="0" smtClean="0"/>
              <a:t>Las </a:t>
            </a:r>
            <a:r>
              <a:rPr lang="es-CO" sz="2400" b="1" dirty="0"/>
              <a:t>vías respiratorias: </a:t>
            </a:r>
            <a:r>
              <a:rPr lang="es-CO" sz="2400" dirty="0" smtClean="0"/>
              <a:t>son las fosas nasales, la faringe, la laringe, la tráquea, los </a:t>
            </a:r>
            <a:r>
              <a:rPr lang="es-CO" sz="2400" u="sng" dirty="0" smtClean="0"/>
              <a:t>bronquios</a:t>
            </a:r>
            <a:r>
              <a:rPr lang="es-CO" sz="2400" dirty="0" smtClean="0"/>
              <a:t> y los bronquíolos.  La boca también es, un órgano por donde entra y sale el aire durante la respiración.</a:t>
            </a:r>
            <a:endParaRPr lang="es-CO" sz="2400" dirty="0"/>
          </a:p>
          <a:p>
            <a:endParaRPr lang="es-CO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0440785" y="5484714"/>
            <a:ext cx="978408" cy="77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4" y="1363722"/>
            <a:ext cx="4120992" cy="4120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45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09" y="498763"/>
            <a:ext cx="4569981" cy="4945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1171977" y="498763"/>
            <a:ext cx="553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SISTEMA OSEO</a:t>
            </a:r>
            <a:endParaRPr lang="es-CO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3164" y="977613"/>
            <a:ext cx="49389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El </a:t>
            </a:r>
            <a:r>
              <a:rPr lang="es-CO" sz="2000" dirty="0"/>
              <a:t>número de estructuras esqueléticas diferentes en una persona  es de 208 huesos cuyos tamaños oscilan desde el fémur (el hueso más largo del esqueleto) a los diminutos huesos del interior del oído (donde se halla el hueso más pequeño del esqueleto, que es el estribo en el oído medio).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Como </a:t>
            </a:r>
            <a:r>
              <a:rPr lang="es-CO" sz="2000" dirty="0"/>
              <a:t>vemos, hay varios tipos de huesos</a:t>
            </a:r>
            <a:r>
              <a:rPr lang="es-CO" sz="2000" dirty="0" smtClean="0"/>
              <a:t>:</a:t>
            </a:r>
          </a:p>
          <a:p>
            <a:pPr algn="just"/>
            <a:r>
              <a:rPr lang="es-CO" sz="2000" dirty="0"/>
              <a:t> </a:t>
            </a:r>
            <a:br>
              <a:rPr lang="es-CO" sz="2000" dirty="0"/>
            </a:br>
            <a:r>
              <a:rPr lang="es-CO" sz="2000" dirty="0" smtClean="0"/>
              <a:t>Largos</a:t>
            </a:r>
            <a:r>
              <a:rPr lang="es-CO" sz="2000" dirty="0"/>
              <a:t>, como los del brazo o la pierna</a:t>
            </a:r>
            <a:br>
              <a:rPr lang="es-CO" sz="2000" dirty="0"/>
            </a:br>
            <a:r>
              <a:rPr lang="es-CO" sz="2000" dirty="0"/>
              <a:t>Cortos, como los de la muñeca o </a:t>
            </a:r>
            <a:r>
              <a:rPr lang="es-CO" sz="2000" dirty="0" smtClean="0"/>
              <a:t>las vértebras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Planos, como los de la cabeza.</a:t>
            </a:r>
          </a:p>
        </p:txBody>
      </p:sp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9619582" y="1712891"/>
            <a:ext cx="257577" cy="16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9362005" y="698818"/>
            <a:ext cx="257577" cy="20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hlinkClick r:id="rId4" action="ppaction://hlinksldjump"/>
          </p:cNvPr>
          <p:cNvSpPr/>
          <p:nvPr/>
        </p:nvSpPr>
        <p:spPr>
          <a:xfrm>
            <a:off x="8087932" y="2472744"/>
            <a:ext cx="309093" cy="141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hlinkClick r:id="rId5" action="ppaction://hlinksldjump"/>
          </p:cNvPr>
          <p:cNvSpPr/>
          <p:nvPr/>
        </p:nvSpPr>
        <p:spPr>
          <a:xfrm>
            <a:off x="9034996" y="4314423"/>
            <a:ext cx="218005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8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4.bp.blogspot.com/-z6FgXbd6yV8/UxzSRMs1WcI/AAAAAAAAA3c/yJTaIHYq_o0/s1600/Huesos_cab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92" y="528034"/>
            <a:ext cx="8812639" cy="5713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Flecha izquierda 4">
            <a:hlinkClick r:id="rId3" action="ppaction://hlinksldjump"/>
          </p:cNvPr>
          <p:cNvSpPr/>
          <p:nvPr/>
        </p:nvSpPr>
        <p:spPr>
          <a:xfrm>
            <a:off x="11127346" y="5975797"/>
            <a:ext cx="850006" cy="5737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7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t_wHKzZNo5o/S_8w2pBoPeI/AAAAAAAAB84/5XDuAC9VMoY/s1600/Torax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0" y="371117"/>
            <a:ext cx="9687096" cy="5643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Flecha izquierda 1">
            <a:hlinkClick r:id="rId3" action="ppaction://hlinksldjump"/>
          </p:cNvPr>
          <p:cNvSpPr/>
          <p:nvPr/>
        </p:nvSpPr>
        <p:spPr>
          <a:xfrm>
            <a:off x="10728101" y="6143223"/>
            <a:ext cx="1197736" cy="5795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data:image/jpeg;base64,/9j/4AAQSkZJRgABAQAAAQABAAD/2wCEAAkGBxQREhUUERMTFBIXEhYVGBUVGBoXFRMXFhUXGBYWFxMaHCghGBwmGxcULTEhJSkrMC4uGh8zODMsNygtMisBCgoKDg0OGxAQGywkICYsLSwsLCwvLCwsLC8sLy8sLCwsLCwsLCwsLCwsLCwsLCwsLCwsLCwsLCwsLCwsLCwsLP/AABEIAOkA2AMBEQACEQEDEQH/xAAbAAEAAQUBAAAAAAAAAAAAAAAABAEDBQYHAv/EAEQQAAICAQIDBQQECwcEAwEAAAECAAMREiEEBTEGEyJBUWFxgZEUIzJCFTNSU2KCkqGistIHQ5Ox0eHicsHT8FSj8SX/xAAaAQEAAwEBAQAAAAAAAAAAAAAAAgMEAQUG/8QAMhEBAAICAAQDBQgCAwEAAAAAAAECAxEEEiExE0FRBSJhgfAjMjNxkaGxwdHhFELxNP/aAAwDAQACEQMRAD8A7jAQEBAQEBAQEBAQEBAQEBAQEBAQEBAQEBAQEBAQEBAQEBAQEBAQEBAQLdtgUZYgD1JwPnI2tFY3JETPZjuL55WgJwzbE7AAnHoGIJ+EyW47HExEeul0YL62w3K+3lNwbXTxFZViuO7dgQCQGBC9DjI9hHwtzcRXFMRPn+X9zCNMc37MnV2noYZxePfRbn5BDIV4zFPedfp/Uk4r+iTw/Oqnzp7046/U27fwS+mSt+tZ2hNZjukHi8ozIrkqCQrKyFiBkABgOvrJz0h2kRNoienVrq9otHctZxPDtW92ixsBFqzw9r6C5cgMHVRvuOh6yrxIjUzLfPBzPNFaW3EbiO++sRvt21/lS3tG62XNsaE8Stp2ZKWVeJIf7xAZjgdNHticmpn0SrwVbVrEfenv+c/d/L/Z+GbBk2WV0AlCbLBlatVXeKhGoAEkgZ88Y6kRzz5kcNSfuxNp69I7z11Mq29oHBsTVX3otUouMM9P0VLGsFZOrT3hcZ8sYicmun12RrwlZiLanWus+W+bWt9t6V43tQNNL0PXYow/EMmHWtFCd4GZT9WRr1b/AJOPPMTk7THzdpwM7vXJExPau+m58vz7fu2uXPNICAgICAgICAgICAgWON4gVVs53CqWPwHr5D2+U4NL7Xdq7qNC1INZGo4bZQD66RqzvtPH4njLRfUTqHo4OFiYmZV4Ozi2TvDxHcVkahqHf2ureIHQD4NiMbn3SNLZK13kya/eXLVpM6pXf7QscJy08aW7rml+pCO8DVIHQHOCuobA4OGGRsZdTBjzRzc8z+e0Zy2xdOSEjixwXCDJa658faa58MR5nBCk+4GUZZ4TH0iOaXaePkn0QOy7V8Ve1dnDolbIzoU1J4g3iGtSNWQT8j6znCWpxF5rkiPgs4ik4axalp35s3zLseNOeFsZXG4V21IceWogsp9u/umjN7MpMbx9JUY+Lnfv9Y/dmuQ8E1VeH+2Tlt87+/35+c08HgnDTVu8qc2SL23HZk5sUqYgVxAYgIFMQKwEBAQEDVk47ihc+EbRZYBWXQslapZ3bsQpBGVKMAxGfF5dM8WvFv4WzFNfytcNzTixq7xNRxWCwpsCL9bxQbFYJLbV0jIJx3iscgbovfz+u7s0r5fXZJbmnENYE7t103kMRW+Cg4gqmGPhYNVpJx6+XSd57TOtI8sHDc34hwuqork2ZPdWqThQU8JJ7o79WJBKkDcxGS0+Ts0r6rac14rOBSc6KBlkswpZ6VZicgNtZaSBuvdeLrOc9/Q5K6Z3ldzvUrWLpfxAjBAyrFcgHcA4yPf5y6szMdVcxET0TJJx4dwoySAB5nYD4zkzERuSImekIFnOKtBfJZfPAz+7riZJ47DyzO1sYL701NeyFPFPZbw/EX1jUAF0gquUU+At1G/XON8eUzU4XBxG7Vmdbaf+TlxRFZiHjnPLzw9lFW1xNT4YqqsoTQNgNj1HymXjMUYJjz3+y7h803ifJiuKA4WsEs2srpCZxrGcqHwOgIzj/wBOCLzG4jpvuu5eedzCPyzkz3HvL2y7ZO4OB7MdB7pCZ327JTeK9Ks92ZoNXGpVjwrU1gYeYA0nPpu4+U9D2bT7bbNxdt4+vq6BPoXmEBAQEBAQEBAQEBAQNV4ztX3b2+AFKwRp1eLV3wq1Pse7XqRscqVPnM9s2pldGLcQufh2xq7XUAFeK4SpFbqFvXhCysc/a+vffy264374k6mfy/pzw43EfCZ/Tf8AhTiO1wRcmo5FFlpGsZzWtrEDbdPqWGvyLIMb7PG15EYt+axxXa4ggd2qabSr67BpYAcYpAfHhPecKeo3BHrtGc/1+v8AhKMP1+n+Uvie0+hWc0nSLNAy+GYivvGBXTs2MBV6sxxt1k5y6jekIx76bZmzhmJyLrVB+6BXgfOsn98uVvP0N/8A5F3yq/8AHAxnaDgmNRBttYHOxFW/hOP7uYePnWOImNxtfw8e93cm5rxDVUVA32gPkHRoUg6dgMJud9hv5e+eZweSIybin8/23Z8czWdz83RP7KuN73gz5FbnUj8nPiCn2gMJ6/Da96YjXVhz1msxEz5Iv9oHFmrjOCPkVuBPplqv95i9qV3ES0cF/wBoatZxBs4+8N9xyBnfAC7TyclOWIn1b4n3JbjwJ1IMbDptvv5/+mVxHqpZDsxWWttdwNVYFQYdCGxYdvLbu8z2vZdNc1vkx8XbtDZp67GQEBAQEBAQEBAQEBApiAxAaRAaR6RoMQKwECDzgfVMfQqf4hMvGRvDK3B+JDnnKuXrZzOpfKq2+3B/R2U/tOMe6eVwFft5b+Jt9k6XTwyIWKKql21MQANTYA1N6nAG/sE96IiOzy9sH205Wt1IbAL1sGU+w+Fh7iD+4ekw+0MfNh36NHDX5buf8dwJHHMyf3qJYMnGdtLD5j988PLbdYerSek7bHwQKEr0YjpnKMR1wfun/aV012VbbL2UINGsffsdt+uzFRn4KJ9FwFdYYedxM/aM1NqhD4rmNdbBXbDH2E4ycAsQMKCfM4kZtEdFlMN7xusdPr9VpOdUHTiweK16Rsd7K9Wtem2NLb9JzxKpzw2aN+72iJ+U9p/dbXn1GktqOAwUYV2ZtWdJVAuWBw2CAQcRz1d/4mXetfHvH870lcPx9dgJRwQACTvgBl1A/Kdi0SrthvWYi0dfqEX8P0YqIckXfiyEsOs77bLsdm2OCACfIzniV6fFZ/xMvvRr7vfrHT90nh+ZVu5RHywztg4Ok4bSSMNg7HBOD1nYtE9Fd8N615pjp9d/RMklZAQEBAQEBAQEBAQECHzb8U36v8wmXjPwbfXmtw/iQ0nsr4ua3/oVWg+82p/pMHs+ustmzi7fZVdCnsvOeLKwwIO4IwfcZG1YtE1kidOcdr+XMmD9+pjhvyks6H59Z83nxzgvyz5Tv5PX4e8ZI0jck4U1oxN1hfV4VATJLt4FBZNt2AHT4y7LnpnvXlp1+vRRTHNInct/4Dlb11qn0i3Yb4FWCerH8X6kz3cdYpSKww2tzTtKq4VgQTdYw9CK8H34QH98mih8x5MLWY6yq2VrXauAdaKWIAP3T4239D8ZCabloxcRyREa3qdwg19k0DajYxBd2K4AH1j2M+PMEh0GfSsSPhQu/wCffl1EfP8AT/H7rz9ndenvbWfSawMDQdFerC5Qg5Jbdh6dBO8m+6McZy75Y1vfx769Xq3kR+sWuwV02IENYTcAJo8Lhhp29kcnp2cjivuzaN2jrv576w98PyEIasO2mriHvUNlj46bK2UsxJO9jtn4TsU1pzJxVr73EbmIifLtMT5fkucFyju3UmwsiBxWmANAcgnLDdsYwOm3XJ3iKaRycRz1mNamdbn8mVk2cgICAgICAgICAgICBD5qfqm/V/mEy8b+DPy/lbg/EhpXY0//ANTix6rYf/uH+sx8B+Jf5NXFfh0dBnrMBAwnaTl5sXUgJYAqQBkspwdh5kEDb3zzvaHDTlruveGjh8sUnU9mt9mOEst4pC1ViU0hnJsQprtI0IAG3IVTYc+pEzez+GtFua0dl3EZI5dRPWW/z2mEgICAgICAgICAgICAgICAgICAgIEPmx+qb9X+YTHx34EruH/EhpHYUZ5jxbfot/FccfyzJ7O63tLTxcapV0OeuwEBAQEBAQEBAQEBAQEBAQEBAQEBAQEBAQMbz+0JSSempflqGZj46ObFNY85iFuCdX3LQ/7N+Y1NxnGOHGkhME5GT31+objqCMHG3tIwZDg+Hth3zea3iM0ZIjXk6H+Eqvzi/Ob2U/CVX5xfnAfhKr84vzgPwlV+cX5wPHH8Xiiyysgla3ZT1GVUkbee4kbb1tG06rMwwJ51aLlHEBaqcUlzqyoV6+IOo2YGnLpUP/2V89t9eynxLb97pCFxHaDilqsP3+5VkOj7DLULX1D9JTsD0IkPEuhOXJ/H+3n8PcQRbptVrBxHditDUbFX6atI+rZRg6D1ZsZIPnHPeYcjJeY+f9prc5uFY1v3bBbSAyAtZYrYSlgpwH04yF+1nKnAnee2uqfiW11bZWSQCRg4GR6H0miGmHqAgICAgICAgICAgICAgIGJ7QHwoPWzp64Vv9p53tG2scR8Wjho3dp39l+/F8wOSfFUoz5Kr3YA9B6D2yXA3taPelZxVa1iOX4ujzexkBAQEBAQEBAQEBAQEBAQEBAQEBAQEBAQMJzg6rUX8lGY/Hp/KZ5HtCd3rX5y18PGomzVuwDBOYcagGNSVsPboZgff9sTvs23SYT4uPdrLok9ZhICAgICAgICAgICAgICAgIFGbAyekDUuX824sgq1Td47NYvequFrassijuiQcMrKNRDYxnfrmre/outWnr+i9yvnV7FRYhOq1AW0uEUGjhmKqoQsMtbactkA1uCRtiVb284+ujlqV8vru8U8/ufQxrZMV6rF0OfH3LMybrk6XAGR1nIyzPkTSInW1xueXMh+qKN3BfYPkuHKnTlCoG3Rt/EJ3xLTHYmkQq3O+I1Mq0f3xQF9WlQEvOCQu5+pQ5GR9cozHiW9Dw6+rP8HdrRHIKlkVtJ6jIBxLoncKpXWbG5iZ1G5Pg0fnvPkra57DgADr5DGw95JG3tnzXEZbZcttPUx4+WkQ13lXFfR+YUXkkVXIVYnyW4+HI8gHFY9mZdwGXkyak4inNj6eTrk+geWQEBAQEBAQEBAQEBAQEBAQECJzPjRRWbGBIBUYHq7BBknYDLDJOwGT5SNrcsbdiNzprNvbLFTYrJu+i3Xg6SaRoW1kDMDjH1W/i3JGOu1Hj9Pjra3wevz0znH87SmzQyscVG0kYzgLY2EUnNhxW+y5I8OdjmWzk1OlcUmY2x3Fdqhpq0KA73JX4mUoB9IqqfSwbxnFm2nOD16YkJy9OicYussnyXnC8SGKKy6SOuOjDIzg+FsdVO485ZS/MhanKlW8MxORdYo9FFeB+0hP75NFas4JyCPpFvQ+VX/jkbRExMS7E6nblvaSnJWu6q11YnNpWnTawUlXDKMrkgYDHYe6eBExW8TER+s9XpxWZr1t/pil4ZmSqpLC3GG3TWjaUUK5JKMgGkrpxlgN9OrzxLcl65ssRSv5/XwcpW2OszaXZOz3ANw/DU0vYbHrrVWckksQNzk749PZPapExHV51pibTLIySJAQEBAQEBAQEBAQEBAQEBAoy52O49IHjuF/JXoR0HQ9R7jOah3b3pGc4GR5+Yz1/yE7px57lcAaVwOgwNvd6Tmod29KoHQAb529T5zrisC3dYFUsegBPykL2ilZtLtY3Oocb7RcnQcQioq6bC5FWSRrXOCVJwFB1HP6M+a57e9L2a61G2xdg+zK9/9KIAFXeVJj7L2EkO4UbKAMgY6kt6b+l7Nx3mOe3yZOMyR92ro09ZgICAgICAgICAgICAgICAgICAgICAgICBjee8UtdRZ9lHib/pTxH/ACEw8dfVOX1n+Oq/h681nKOI5XaiWcRf4rM4RM/ddM4JxsSzYPunh2j3op693qVvv9HXeVcL3VNaeaoAfLLY8R+JzPpsVIpSKw8a9ua0ymSxEgICAgICAgICAgICAgICAgICAgICAgIGl9s7+9u4fhh0suQOPWtWDOPj4R8DPJ4i3Pnivl2/tvwRyYpug8wzbxYrGCrcRT5eQc2t/DMURz8VEfFb93D8nQp9G8sgICAgICAgICAgICAgICAgICBrPMOcXJxRRcdyrUBmZV7te8Pi12awynH2fCRnAJ3lNrWi2vJRbJaL68uiBX2msYqtltfD67CytamB3T1lqhhmGTqVxkHfT8oRlme86VxmtPfp/jyXqO0VrZ7xq+GXUuXsGRWx4bhrRS2WHiLXWfBCOs7GSZ79P/I/y7Ga09+n/kT/AG2Dg+Ndqqnap9T1qzIMZQlQSpyR5k/KXVncbaKTM1iZXPpjfmbf4P65JJR+NIGe5t2/6P65G06iZdiN9Gi9n+LPF8zZmrdRSCcuAAdmB0EE6sM3i6aSMeLcjzsfC/aVzc2/Nrvn9ycekzk1WrmG46O7/KsJn+KYuCjm4n9V3ET9l0b1PoHmkBAQEBAQEBAQEBAQEBAQEBAQKYjQFR6Cc05qDE66rAQInNLNNTn9GZeMty4bStwxu8Ne7H0eG6zzOEz6kAuT83HymD2dSYx3v8l/FT70Qr2ZpBvd/MK4/adcfymV+zKzOW1vgnxVvciG1z3WAgICAgUJgAcwKwEBAQEBAQEBAQEBAQEBAQEDGdoie4bHof8AIn/tMHtGfsdL+H++hdmBp4RvUNbn3gn/ALASHAf/AC7n4u8R+Kw3YLi+IduIZ6QMWBB4xuFLHOnT4M6vsHJXzJzL+Fw4qbtjne0Mt7T0tDbu+t/NL+3/AMZrVHfW/ml/b/4wHfW/ml/b/wCMB31v5pf2/wDjAvUOxzqUL6YbVn9wga5pu0E44k2iyprRnNbKtylxSudwawdl2I2PilPvfFn974/Xox/G18W1gZPpAHjZF+sHW5yinS4RDo0/jAwAxt1EjPNvaFueZ3G/qWS4TgrWsqexrxh+K1DvHCYW9jRqQNgjSfMbjA8hJRE7iVkVtMxvfmv8hFwcd53v4r67vCSpvyv4nfZMa+m32fPM7Tm31dx82+u+3mz8tXEBAQEBAQEBAQEBAQEBAwfaDi18NWxLHcezz/d/mJ5HtLNHTHDXw2OfveSFwvHLXwdjEj8beD+ra2R+yBI1v4fB9+s7iErV5s/6Mh2T4I08LWGHjYd4+euqw6iD7sgfCehwuLw8UVZ89+e8yzM0qiAgICAgICAgICAgICAgICAgICAgICBQmcmdRscw59xVhuazShr1s1bksrlfD4wBg4Ax7DgE46z5zNFcmaeveXq491x61+bD8tFt5YIGtrsYJYui0PUDZpe0V4ICkJvvk6R1mu3A2jlpzb1KqvEV621p1wcxT8m3/Bt/onsw88/CSfk3f4Nv9EB+Ek/Ju/wbf6ID8JJ+Td/g2/0QPScepIAFuScb1WAfElcD4wIHO+YtUyKHrqUq7Gy0ZUlSgFY8Q3OonzPhO0rvaYVZLanW9MRzDtJcr2LWNu9rSo92TqxclV2CzKrnL7YIxjeVzktv+FVs1t9Pl/a5wnOOKssrVVU7ZcaAMDvmQ682/VnQvQat52L3l2L5JmPrzTuVc2e20KWrbK2FkUYfhyjABbDqOScnyG42yJOtpmfronS8zPf/AEz0sXEBAQEBAQEBAQEBAQEDyzY3PScmddxo/a7nFluqnh9ekAF7FHhQEgZcny32Ub7Z93j8TxNsm+T7sd5bsGOtdTbv6NXpChSvdd4S4pHjGCELG3TkgquM/I++ebrX8tkztnexdTNxKlEVK1V21DbIOlWTR6atOD5aCJv4GL3yxaZ7QzcTNa01Hq6LPcecQEBAQKFQeojQpoHoPlGjSoUegzGjQFHpArAQEBAQEBAQEBAQEBAQNe7U3uwSmnBsdhsckDzy2CPCMZO/kPXB8/i7WvaMNPm0YIrXd7Kc44UV0Jw9ZINligsPtElhqcnzbz+EZ6VrSuGvnJjmZtN58mG43la/SXCeFKKS6KvQN4EUe7Stg/WPpMmTDWb5NeULq5Z5ax6yl9mfqjw43xbRhvMCwgsxz5bo236Uu4bVMldf9q/uhm3aJ+EtwnqshAQEBAQEBAQEBAQEBAQEBAQEBAQECJzPixTU9jHAVSf9P34lWa/h0myVK7nTD9keFsKniOJ/HW7rn7tRwVGn7hPUj2LnpKOFxTWJvf70rc14meWnaESjiGt4xnbPd0qbRkjAGl0TGDnxAud8YxMuO3iZ7ZO8RCy9YpjivnKJwnG604i0YBPc1HPiBbW7sBpzq8Ljp6+yZ6WmcOS8+c6WWrFb1r6FIITgnQHbJ+0dle5cqR54DEby2bTTwZj62j354bzPZYiAgICAgICAgICAgICAgICAgICAgIFGUHYjInNQIfNuJFdZJ88KMdcn0+GflM/FZfDxTP6LMVea0MPwvChOCdsYa8a2P3vrMBQT7FKj4GZuTwuEnffXX5rZvN80IAoCcF3rZ12XC7z8OMhFUeytR7zk+cz5KVpwcfHUrIta2Zf42h1p4ILjOqoN7SzVsfLrnV++W58cxXDHpMI47Ru+/SW2z1WQgICAgICAgICAgICAgICAgICAgICAga92rC2dzw5xqts2BGfCMa2APmE1bzBxkRe1MfrP8NGCZrzX9IW+23FtVUgQHdvIegwq49pIwNpD2hM8tccecpcNEc02nyeO1fD6eFrQAYUdfMaKyARI+0Ynwq1j1OGn35lN5vy53XhtHWq+pjggAKv2jv12zNWXHNuTXlKql9c2/OGbmpUQEBAQEBAQEBAQEBAQEBAQEBAQEBAQMVdywvxSXMRorQ6Vyc6zkZI6YCs3z9kz+FM5vEntEdFnPqnL8ULnLF+M4aoDKgmxts4ChiD7PEqj4yjNHPxFK+kTKynTFafk89qK2e3hqx9lrNxvuAQWzjoNIf4znFVm+XHXy3/BhmIpaWyT0GcgICAgICAgICAgICAgICAgICAgICAgICBDPL1Nwu31is1jfYAkE7e8CVeFHieJ560lzzy8qUawSCQMjODjcZ64Ms1G9o7ep0ICAgICAgICAgICAgICAgICAgICAgICAgeY8nHqHSAgICAgICAgICAgICAgICAg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2" y="160338"/>
            <a:ext cx="6609545" cy="6310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83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uesos de la 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2" y="253484"/>
            <a:ext cx="7288412" cy="563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Flecha izquierda 1">
            <a:hlinkClick r:id="rId3" action="ppaction://hlinksldjump"/>
          </p:cNvPr>
          <p:cNvSpPr/>
          <p:nvPr/>
        </p:nvSpPr>
        <p:spPr>
          <a:xfrm>
            <a:off x="10844011" y="6078828"/>
            <a:ext cx="1107583" cy="566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2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static.com/images?q=tbn:ANd9GcRC3-QkKx_l02Ple6qJOsRyx2OPDthaMkRsP5JPG-ON1MluT6pE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49" y="354482"/>
            <a:ext cx="4699761" cy="6052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Flecha izquierda 1">
            <a:hlinkClick r:id="rId3" action="ppaction://hlinksldjump"/>
          </p:cNvPr>
          <p:cNvSpPr/>
          <p:nvPr/>
        </p:nvSpPr>
        <p:spPr>
          <a:xfrm>
            <a:off x="10650829" y="6120650"/>
            <a:ext cx="888642" cy="573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37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62165" y="564776"/>
            <a:ext cx="434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El aparato reproductor es el conjunto de órganos encargados de la reproducción.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dirty="0" smtClean="0"/>
              <a:t>El aparato reproductor masculino sirve para producir las células sexuales masculinas , los espermatozoides.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dirty="0"/>
              <a:t>El aparato </a:t>
            </a:r>
            <a:r>
              <a:rPr lang="es-CO" sz="2400" dirty="0" smtClean="0"/>
              <a:t>reproductor femenino </a:t>
            </a:r>
            <a:r>
              <a:rPr lang="es-CO" sz="2400" dirty="0"/>
              <a:t>sirve para producir las células sexuales </a:t>
            </a:r>
            <a:r>
              <a:rPr lang="es-CO" sz="2400" dirty="0" smtClean="0"/>
              <a:t>femeninas, </a:t>
            </a:r>
            <a:r>
              <a:rPr lang="es-CO" sz="2400" dirty="0"/>
              <a:t>los </a:t>
            </a:r>
            <a:r>
              <a:rPr lang="es-CO" sz="2400" dirty="0" smtClean="0"/>
              <a:t>óvulos, y para guardar y desarrollar el nuevo ser hasta el parto.</a:t>
            </a:r>
            <a:endParaRPr lang="es-CO" sz="2400" dirty="0"/>
          </a:p>
          <a:p>
            <a:endParaRPr lang="es-CO" dirty="0"/>
          </a:p>
        </p:txBody>
      </p:sp>
      <p:pic>
        <p:nvPicPr>
          <p:cNvPr id="1026" name="Picture 2" descr="http://i.ytimg.com/vi/9VMLFjLw3so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4" y="1411344"/>
            <a:ext cx="5129119" cy="3846841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831654" y="167792"/>
            <a:ext cx="43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APARATO REPRODUCTOR</a:t>
            </a:r>
            <a:endParaRPr lang="es-CO" b="1" dirty="0"/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1210614" y="2343955"/>
            <a:ext cx="244699" cy="32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5151549" y="2665064"/>
            <a:ext cx="283336" cy="258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1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tosimagenes.org/imagenes/aparato-reproductor-masculin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27" y="245176"/>
            <a:ext cx="7048800" cy="5456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Flecha izquierda 1">
            <a:hlinkClick r:id="rId3" action="ppaction://hlinksldjump"/>
          </p:cNvPr>
          <p:cNvSpPr/>
          <p:nvPr/>
        </p:nvSpPr>
        <p:spPr>
          <a:xfrm>
            <a:off x="10934163" y="5950039"/>
            <a:ext cx="875763" cy="592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entesaludable.com/zwnwcdlscm1/zimg/wp-content/uploads/2011/dic/aparato-reproductor-femeni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56" y="518613"/>
            <a:ext cx="5016343" cy="5016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6" y="715837"/>
            <a:ext cx="5564522" cy="5564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59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28950" y="1767016"/>
            <a:ext cx="53875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La función principal del aparato digestivo es recibir los alimentos desde el exterior, procesarlos a partir de la MASTICACIÓN en la boca y separar los elementos que sean nutritivos para el organismo humano.</a:t>
            </a:r>
            <a:endParaRPr lang="es-CO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13" name="Flecha izquierda 12">
            <a:hlinkClick r:id="rId2" action="ppaction://hlinksldjump"/>
          </p:cNvPr>
          <p:cNvSpPr/>
          <p:nvPr/>
        </p:nvSpPr>
        <p:spPr>
          <a:xfrm>
            <a:off x="10477499" y="5803900"/>
            <a:ext cx="1038997" cy="711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6774288" y="115400"/>
            <a:ext cx="3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APARATO DIGESTIVO</a:t>
            </a:r>
            <a:endParaRPr lang="es-CO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834444"/>
            <a:ext cx="5254581" cy="4969456"/>
          </a:xfrm>
          <a:prstGeom prst="rect">
            <a:avLst/>
          </a:prstGeom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1236372" y="1767016"/>
            <a:ext cx="244699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>
            <a:hlinkClick r:id="rId5" action="ppaction://hlinksldjump"/>
          </p:cNvPr>
          <p:cNvSpPr/>
          <p:nvPr/>
        </p:nvSpPr>
        <p:spPr>
          <a:xfrm>
            <a:off x="5203065" y="2982403"/>
            <a:ext cx="373487" cy="250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>
            <a:hlinkClick r:id="rId6" action="ppaction://hlinksldjump"/>
          </p:cNvPr>
          <p:cNvSpPr/>
          <p:nvPr/>
        </p:nvSpPr>
        <p:spPr>
          <a:xfrm>
            <a:off x="5203065" y="4597759"/>
            <a:ext cx="373487" cy="20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hlinkClick r:id="rId7" action="ppaction://hlinksldjump"/>
          </p:cNvPr>
          <p:cNvSpPr/>
          <p:nvPr/>
        </p:nvSpPr>
        <p:spPr>
          <a:xfrm>
            <a:off x="1481071" y="2982403"/>
            <a:ext cx="283335" cy="250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2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i.ning.com/files/rdGwDgrRKNgfwchZ8XJtQtlfshWGHVp7m*v0at8shPdc*LZz9Jn6-h14wTCtYKOjWARFwFtte6ZGlu1wdI-h6IzjFt3laBiy/gracias.jpg?width=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662077"/>
            <a:ext cx="10649774" cy="5287962"/>
          </a:xfrm>
          <a:prstGeom prst="ellipse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8740" y="453102"/>
            <a:ext cx="4983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 la cavidad donde comienza el TUBO DIGESTIVO. En su interior se encuentran</a:t>
            </a:r>
          </a:p>
          <a:p>
            <a:pPr algn="just"/>
            <a:r>
              <a:rPr lang="es-CO" sz="2000" dirty="0"/>
              <a:t>la </a:t>
            </a:r>
            <a:r>
              <a:rPr lang="es-CO" sz="2000" dirty="0">
                <a:solidFill>
                  <a:srgbClr val="FF0000"/>
                </a:solidFill>
                <a:hlinkClick r:id="rId2"/>
              </a:rPr>
              <a:t>LENGUA,</a:t>
            </a:r>
            <a:endParaRPr lang="es-CO" sz="2000" dirty="0"/>
          </a:p>
          <a:p>
            <a:pPr algn="just"/>
            <a:r>
              <a:rPr lang="es-CO" sz="2000" dirty="0"/>
              <a:t>los</a:t>
            </a:r>
            <a:r>
              <a:rPr lang="es-CO" sz="2000" dirty="0">
                <a:solidFill>
                  <a:srgbClr val="FF0000"/>
                </a:solidFill>
                <a:hlinkClick r:id="rId3"/>
              </a:rPr>
              <a:t> DIENTES,</a:t>
            </a:r>
            <a:endParaRPr lang="es-CO" sz="2000" dirty="0"/>
          </a:p>
          <a:p>
            <a:pPr algn="just"/>
            <a:r>
              <a:rPr lang="es-CO" sz="2000" dirty="0"/>
              <a:t>las ENCÍAS,</a:t>
            </a:r>
          </a:p>
          <a:p>
            <a:pPr algn="just"/>
            <a:r>
              <a:rPr lang="es-CO" sz="2000" dirty="0"/>
              <a:t>el PALADAR,</a:t>
            </a:r>
          </a:p>
          <a:p>
            <a:pPr algn="just"/>
            <a:r>
              <a:rPr lang="es-CO" sz="2000" dirty="0"/>
              <a:t>las AMÍGDALAS,</a:t>
            </a:r>
          </a:p>
          <a:p>
            <a:pPr algn="just"/>
            <a:r>
              <a:rPr lang="es-CO" sz="2000" dirty="0"/>
              <a:t>la ÚVULA</a:t>
            </a:r>
          </a:p>
          <a:p>
            <a:pPr algn="just"/>
            <a:r>
              <a:rPr lang="es-CO" sz="2000" dirty="0"/>
              <a:t>y los ORIFICIOS SALIVALES.</a:t>
            </a:r>
          </a:p>
        </p:txBody>
      </p:sp>
      <p:sp>
        <p:nvSpPr>
          <p:cNvPr id="5" name="AutoShape 7" descr="data:image/jpeg;base64,/9j/4AAQSkZJRgABAQAAAQABAAD/2wCEAAkGBxQSEhASEhQVDxQQDxAPDw8PDw8PDRAPFBQWFhQUFBQYHCggGBolHBQUITEhJSkrLi4uFx8zODMsNygtLisBCgoKDg0OFxAQFywcHBwsLCwsLCwsLCwsLCwsLCwsLCwsLCwsLCwsLCwsLCwsLCwsLCwsLCwsNywsLCwsLCwsLP/AABEIALYBFAMBIgACEQEDEQH/xAAbAAACAgMBAAAAAAAAAAAAAAADBAIFAAEGB//EADYQAAIBAwIFAQUHBAIDAAAAAAABAgMEEQUhEjFBUWEGcYGRofATFBWxwdHxIjJS4QdCFmJy/8QAGQEAAwEBAQAAAAAAAAAAAAAAAAECAwQF/8QAIhEBAQACAgMAAgMBAAAAAAAAAAECEQMhEjFRE0EEYZGB/9oADAMBAAIRAxEAPwD1JInGJpBYo5ZHZazAKaD4BzQ7Cip1KiUDhiWO51V5HKOY1CfC8mOU1W/HbelpQ5e4Fd8jmNS9TK3juuLnjuG0j1XRulwp8FTl9nJ4b/8AnuPe4rws7C1Ovu/BQV55ZfajTeX8ymr0/d0Jjfc0XdMPbx+S3IQ5/IZo09peVj3BahyeoJ1Kkm/gVtxo+VssM692EU8s3wR5Y+JpMviMpK86uLCUeaf6AIUnnl8j0G4s0+gnLTF2L82c44p9Jp4Z1Ns9kVtO04WO0pYM63kWlGYKvPIv946InFN7CkGXxqnDLOm0qhjAjptidPY23IaMuos7NbIsICtvTwhmJW3PWMFuwpFgIFKIGYeYvUEcAmL1WGqCtSIlBVWK1phqzFqsiTgMkLTD1GLyAw5GEJMwZPV4oJFEIBcG0YVjQOUQqRGY6UVt7LCZyWrVsNvl18HX39PKZxWt0Xul1Obkdn8fW3nXqGu5yeTn41pU5KcG4yi8xkuaZ1WrWDy2Uc7Bt4SDDLTtzw3OnZelvUbul9lX2qLlVSSg1/7eS1vNMlHGV5zz28MW/wCP/TTX9clz8HpUNNTjj4J8iteV6ceec47p5n9hj98hI7HS6noTjlxWxQV7aeccL+Bldz21wsynStvZikI/n9MtYaTOct00Wlt6dljdfJsvEstT9qGFEjK3OqjomP4BVNIe49s9xx87dkI2EpHX/hGOgajpfgez3HM2umYLe003wXlDTSzoWOOgdpucittLHHQtrehgLGngLEbO3aUYm0zTZg2bDUjDUmADkwVVhJIDJgZeYrV2GZsVrchKKVRWu0GmJ1SVSByByJtgZzAVCRhriNAHrMQsWCiTTN456IRkbiT4Sk+i8qWSi1bSnhtLJ06iSdNNbk3CVWPJca8qvNNznKJ6VolNSy1k73UNKhLphnP3FlKm9lk57hca7cefzmpdLewpRikorBcUIlBpam3usI6CijbCuXlmmq1JPoV0rGOd1/BaVBTOX9cistM8bUKVhFb8KXgI7VYfLp4GYG2g0PKqytbrsK1qK32/PmWleAlXM7GuNJukvlzNRopc+gc10EpBQ7BkCSS+uRLi2938jCbw0jEgbkbUwLaTkalMFJmOWQIRSNSZBbJGs/wASmLyZKc+ovKe/gAhUkKVZBqrFazJqgZsUqsLVqCdSYlRGogEgkpApMDQZhrJgE9ajInFi8WGgzaVjYPEIgcGELjOiRNyYJMxyHstIyASophjeDO9rnQUaaQWBo3EIVZN/wCwDXu58wk5AXL66hacg8JfXYJkXjUMlUDY8Wq0vrwIVZfMFf6rGP8Ab/U+65L63Ke41nD3+RnlY6OPhyv6XE188EG+j78ymjrfPP6kvxVPPQNxV4sp+lrF7e0g2KUtRi+fy5BI3EXjD9vfAM7LB+P6/MgqmMkHNZ9y9wJy337fqBGJz5ElIUjJ/HbP6G5VHt4eAIzOZqU+QrOpj2PszTq/zgNgSpIXqSIzr8/pAJ1dibVCSqe8UrVVzIVaorVmLapGqkhaoalJkJyGbeSJHiNpgEWjZpswA9TiFgwMWEiaRiZiwsWAgwyLiKlki2ZJkUwpSJo1k0ZJiDMmmyE5YTZVXl7l7PbtyyK3TTDC5VZyefrmQkivepxwsZ5bri/JfANT12mudPksf3ZT87h19X+LOeoc4MLPJd+hXa3eqnDCks8mlu0vbyJ3nqCPBiK4W023hY9iRw2t6jxbJ9ScspOo24ODLLLeU0ndaj29mxX1rryV1S5Wdn0AVbxLO/Qzkd91PR6d55AvUsdf5KCtevO3kVlWZcxY5ZumWrYfPPv9w1T1hpYz8zkKc2Z94Y/FHk7anr0s5/X67DdHX++/LHg4SFdhYXbQaRcZf09HtdUjJYezxnwNK7T65Xd9zzenqTXXHsGbfWHFrfbsGmV447p1um3fcXq3KWN9vyZzkdaTXPn8iNTUfP7E6T4ugnfLItXu0c9K+bfMhK8YtH0vXdecg/tiohWyMU5hoHJzINkOIJBAGG8m3Ei2ARZhFswQepxYaDF4hoGjKmIhYsDBhUy4ipM0aZgEkRyY2DqzwsiohLU7jCx3Oer18sZ1O43e5RVLxJmVu69Hiw1iflVx8PeKzr9clXX1VZAq94uQm2MWN3d7czmdQvN2WFw2t3y/PJUXMFjPNdWORflqdE6tZikpsag1jzy9qByp/uUyu6WmQyBubtJvG/sF56guxeqi3H6saZtxA2CnUxiLLu39P1Z9MArw2rYIhOR1Vv6X/wAn/IK49OwS655cwLxctKZriOg/8fXICvT2HvyYdIuNUka7QSV4+5a1fTzzsydt6abH0i41RwvHyW5YWdKcuhbUPT3C90Xdrp6iuRNsK4Km3s31GvsSwlRIunsZ2o0Q4AsUHlTIumBA9SNQJIXqsDabNA8mCD1aLDQYvFhoM0ZUwmTiwMWTTHtI2TeQSZLiHtNSbK3U6+EPVZ4TOX1m8xknKteHHeSi1q/wc5Xu2S1S64myv3fsJkel/Uaq1Mg43Li8r4k/sn7fAzDRalTHDHANJik9ZhJJTajLqm8J+8rbi9hDOJqWf+qec/sWy9COeHJvI7S/4+hjmxyIts9acVPVJdEl7ssVuryc9m/dHY9AfoKOUu4/YehacXl77l/8ZXG33k8ws9LqVOSfwOp0n0W5YlNfE9H0/Q4Q/tj78Z5Fi7HCWf6UvduHdEvHh1J/rnNJ0OFLkkWLo4xheBy4govC9nsabz9eRVvljZY3XnKX+yVb32C6eM9c/kKV6a6e3Hgdq55Z8pPnv9IrrivheQTsB0+XnkTVLPPoAVwv9GO6YC7o8rdBKSUQEawvcXeBFTVatuCdbOxXO5yycanUlllYd48g3IVdc0q4IMuRqUhZ1DX2gJSqTFJyyTqMA2BNtmEGzYG9Wgw0WAwEiymZhM3xgUzTkA0Y4ySmKuYOVfAbLQ97VxFnDa9cczpdSuf6WcFq1zlsVrq/jYqSvLLHtJsZ1nwrl1Yta2zqTUV33PQtE09UorbccdduoFpvpmEEm/6n5L+3s0ltEPQpZwiyoW2fH5mkjk5ObXuql0N+RN0MLl4LmjQju30eH7TGotbdtn1K8GV5/wClCqeZRztzLKlY4eJJ4cc5TwgV847T5OPDxLu8lrWfEk+XV55Y6L4hjj7Lk5LqaBoW8Iywt/7Zx8J8/wAvmRva8YwlJY2yt1lOSy+HHkXu7yMWmtuKnOLWVlRj37FDdXrlFeNs92vPvC5SQuPiud3QLi6TWF/iu27Wcvx02K+tX2wufcFVr4fbBWXdzvszn29OYSG7q+2359e5TVL1tsDcV9n1AUU3vy/YqJuodjV6+wnGWN2I1blR2/ITqXDfPZDZ3LS0rX/RC0q+RDiJqYtMMuTZ5TJqYlCTDRYaRszk2mCjImmIk8m8kCEpAG5sFJm5MGwJLJgPJgB7FWgBTHpxE6kcMrKMcKxM3kijbJWDXqYKW9v8Fndopq1jxsm1pjr9q+41GU00irWmTqS32R2Nro6SzgYjbxj0Kkb4ZyelRpGjRp4eNy8jtgjJkHUKVu1badXXFvt5LL8RhFc+myOUVcjUuCpyajLLgmd3XRR1TeWf84vnjbkA++JJyW7zJLPJR6HP/avJP7TGQ86r8GMXEa/Fwxe6Ti2/+vCs/EJeX7cIwUsNcKfTDWWsP3IofxFpNJ4zsxStf+RXM5wbpy6rtvLecttv28xGrWxsI3eo4KqvqqWSPbpmGosr6aw2UVe45pb9xevqjk2lvt8xKpUxzePHUJBc9Q3Kol5AVblvlshKV2ugOVdsty5cvw06n8kXMBHLGqNENMbbWopsZhSD0bbwNwtxFotTpheAbjbk40BbPRVQN8I39iadIQJMixqcATiBAMHINOINoZBmEsGCD2oDWp5NW1XKDs19uWXSvNhq9MXyZ2aby7CqxMoUtybJ0xHs0obCVekORmDqsZ45WKyYrNjtwiruYsnbfHkblIhKoV9apNCFa4qBtvMp9W1W6wKVtTSKSvcVOwjWq1HyXyBX5MYu6up9ssRrahL2e8p5xqvqwE7Go+7+I9C83yGrm+XWfuW7K6rqK6JvzIItJk+ganocn0K6ZZZ51W1Lyb8ezYhHLOio+npPoO0PTj7D3GVxt91zFKi2O0bN9jrLb02+xZ22gY6CtTqRyFCwfYs6GmvsdZR0dLoNRsEiexuOYoWD7DKsi/dsiDoBovJSfdTToFxUpi1SAj2q3TA1Ij9WArUiAIyiCmhqaATQypeSBSQeQGQJDwYYzAD02wuC3hM5qEuFlvbV9h4ZOXKHpiVQM6gtWmVkrCtNmRkC4zFIhsbUyE5kIyMYCA1BeVHIy4kowEoj9zTN/hsexYwphoUw0Nqb8Hi+hJen4PoXsKQzTpjmIudc9T9MwfQMvTMOx0kYE0azCM7y5fXOQ9NQ7BI6FBdF8C8bINj8YPyZfVPLTIroS+4xXQdqvLIsSt0q6K7GRpoOokJE0IcJCoEbA1GI4EwFQI2CmxGWqCtaWA9xMra88k1cjJyE6rCTkL1JAYc2Amyc5i1SQ01GowLJNkJMEoswDOpuYAeiVRi1qGGEz256blUFq1Y2YaUoBGqHjM2YQ2gkZBUzDBmkkEjAwwANGISETZgAWKDRNGFxNGizTmbML2nQU5YFpVtzDBZVeMQczaexhgjrTkQkzDBUBSYtVkYYTVwFsWrSMMEcV9xIRqzMMJXC8pgJzMMGKVmwEpGGDZ1BsDWmYYBEJ1NzRhg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9" descr="data:image/jpeg;base64,/9j/4AAQSkZJRgABAQAAAQABAAD/2wCEAAkGBxQSEhASEhQVDxQQDxAPDw8PDw8PDRAPFBQWFhQUFBQYHCggGBolHBQUITEhJSkrLi4uFx8zODMsNygtLisBCgoKDg0OFxAQFywcHBwsLCwsLCwsLCwsLCwsLCwsLCwsLCwsLCwsLCwsLCwsLCwsLCwsLCwsNywsLCwsLCwsLP/AABEIALYBFAMBIgACEQEDEQH/xAAbAAACAgMBAAAAAAAAAAAAAAADBAIFAAEGB//EADYQAAIBAwIFAQUHBAIDAAAAAAABAgMEEQUhEjFBUWEGcYGRofATFBWxwdHxIjJS4QdCFmJy/8QAGQEAAwEBAQAAAAAAAAAAAAAAAAECAwQF/8QAIhEBAQACAgMAAgMBAAAAAAAAAAECEQMhEjFRE0EEYZGB/9oADAMBAAIRAxEAPwD1JInGJpBYo5ZHZazAKaD4BzQ7Cip1KiUDhiWO51V5HKOY1CfC8mOU1W/HbelpQ5e4Fd8jmNS9TK3juuLnjuG0j1XRulwp8FTl9nJ4b/8AnuPe4rws7C1Ovu/BQV55ZfajTeX8ymr0/d0Jjfc0XdMPbx+S3IQ5/IZo09peVj3BahyeoJ1Kkm/gVtxo+VssM692EU8s3wR5Y+JpMviMpK86uLCUeaf6AIUnnl8j0G4s0+gnLTF2L82c44p9Jp4Z1Ns9kVtO04WO0pYM63kWlGYKvPIv946InFN7CkGXxqnDLOm0qhjAjptidPY23IaMuos7NbIsICtvTwhmJW3PWMFuwpFgIFKIGYeYvUEcAmL1WGqCtSIlBVWK1phqzFqsiTgMkLTD1GLyAw5GEJMwZPV4oJFEIBcG0YVjQOUQqRGY6UVt7LCZyWrVsNvl18HX39PKZxWt0Xul1Obkdn8fW3nXqGu5yeTn41pU5KcG4yi8xkuaZ1WrWDy2Uc7Bt4SDDLTtzw3OnZelvUbul9lX2qLlVSSg1/7eS1vNMlHGV5zz28MW/wCP/TTX9clz8HpUNNTjj4J8iteV6ceec47p5n9hj98hI7HS6noTjlxWxQV7aeccL+Bldz21wsynStvZikI/n9MtYaTOct00Wlt6dljdfJsvEstT9qGFEjK3OqjomP4BVNIe49s9xx87dkI2EpHX/hGOgajpfgez3HM2umYLe003wXlDTSzoWOOgdpucittLHHQtrehgLGngLEbO3aUYm0zTZg2bDUjDUmADkwVVhJIDJgZeYrV2GZsVrchKKVRWu0GmJ1SVSByByJtgZzAVCRhriNAHrMQsWCiTTN456IRkbiT4Sk+i8qWSi1bSnhtLJ06iSdNNbk3CVWPJca8qvNNznKJ6VolNSy1k73UNKhLphnP3FlKm9lk57hca7cefzmpdLewpRikorBcUIlBpam3usI6CijbCuXlmmq1JPoV0rGOd1/BaVBTOX9cistM8bUKVhFb8KXgI7VYfLp4GYG2g0PKqytbrsK1qK32/PmWleAlXM7GuNJukvlzNRopc+gc10EpBQ7BkCSS+uRLi2938jCbw0jEgbkbUwLaTkalMFJmOWQIRSNSZBbJGs/wASmLyZKc+ovKe/gAhUkKVZBqrFazJqgZsUqsLVqCdSYlRGogEgkpApMDQZhrJgE9ajInFi8WGgzaVjYPEIgcGELjOiRNyYJMxyHstIyASophjeDO9rnQUaaQWBo3EIVZN/wCwDXu58wk5AXL66hacg8JfXYJkXjUMlUDY8Wq0vrwIVZfMFf6rGP8Ab/U+65L63Ke41nD3+RnlY6OPhyv6XE188EG+j78ymjrfPP6kvxVPPQNxV4sp+lrF7e0g2KUtRi+fy5BI3EXjD9vfAM7LB+P6/MgqmMkHNZ9y9wJy337fqBGJz5ElIUjJ/HbP6G5VHt4eAIzOZqU+QrOpj2PszTq/zgNgSpIXqSIzr8/pAJ1dibVCSqe8UrVVzIVaorVmLapGqkhaoalJkJyGbeSJHiNpgEWjZpswA9TiFgwMWEiaRiZiwsWAgwyLiKlki2ZJkUwpSJo1k0ZJiDMmmyE5YTZVXl7l7PbtyyK3TTDC5VZyefrmQkivepxwsZ5bri/JfANT12mudPksf3ZT87h19X+LOeoc4MLPJd+hXa3eqnDCks8mlu0vbyJ3nqCPBiK4W023hY9iRw2t6jxbJ9ScspOo24ODLLLeU0ndaj29mxX1rryV1S5Wdn0AVbxLO/Qzkd91PR6d55AvUsdf5KCtevO3kVlWZcxY5ZumWrYfPPv9w1T1hpYz8zkKc2Z94Y/FHk7anr0s5/X67DdHX++/LHg4SFdhYXbQaRcZf09HtdUjJYezxnwNK7T65Xd9zzenqTXXHsGbfWHFrfbsGmV447p1um3fcXq3KWN9vyZzkdaTXPn8iNTUfP7E6T4ugnfLItXu0c9K+bfMhK8YtH0vXdecg/tiohWyMU5hoHJzINkOIJBAGG8m3Ei2ARZhFswQepxYaDF4hoGjKmIhYsDBhUy4ipM0aZgEkRyY2DqzwsiohLU7jCx3Oer18sZ1O43e5RVLxJmVu69Hiw1iflVx8PeKzr9clXX1VZAq94uQm2MWN3d7czmdQvN2WFw2t3y/PJUXMFjPNdWORflqdE6tZikpsag1jzy9qByp/uUyu6WmQyBubtJvG/sF56guxeqi3H6saZtxA2CnUxiLLu39P1Z9MArw2rYIhOR1Vv6X/wAn/IK49OwS655cwLxctKZriOg/8fXICvT2HvyYdIuNUka7QSV4+5a1fTzzsydt6abH0i41RwvHyW5YWdKcuhbUPT3C90Xdrp6iuRNsK4Km3s31GvsSwlRIunsZ2o0Q4AsUHlTIumBA9SNQJIXqsDabNA8mCD1aLDQYvFhoM0ZUwmTiwMWTTHtI2TeQSZLiHtNSbK3U6+EPVZ4TOX1m8xknKteHHeSi1q/wc5Xu2S1S64myv3fsJkel/Uaq1Mg43Li8r4k/sn7fAzDRalTHDHANJik9ZhJJTajLqm8J+8rbi9hDOJqWf+qec/sWy9COeHJvI7S/4+hjmxyIts9acVPVJdEl7ssVuryc9m/dHY9AfoKOUu4/YehacXl77l/8ZXG33k8ws9LqVOSfwOp0n0W5YlNfE9H0/Q4Q/tj78Z5Fi7HCWf6UvduHdEvHh1J/rnNJ0OFLkkWLo4xheBy4govC9nsabz9eRVvljZY3XnKX+yVb32C6eM9c/kKV6a6e3Hgdq55Z8pPnv9IrrivheQTsB0+XnkTVLPPoAVwv9GO6YC7o8rdBKSUQEawvcXeBFTVatuCdbOxXO5yycanUlllYd48g3IVdc0q4IMuRqUhZ1DX2gJSqTFJyyTqMA2BNtmEGzYG9Wgw0WAwEiymZhM3xgUzTkA0Y4ySmKuYOVfAbLQ97VxFnDa9cczpdSuf6WcFq1zlsVrq/jYqSvLLHtJsZ1nwrl1Yta2zqTUV33PQtE09UorbccdduoFpvpmEEm/6n5L+3s0ltEPQpZwiyoW2fH5mkjk5ObXuql0N+RN0MLl4LmjQju30eH7TGotbdtn1K8GV5/wClCqeZRztzLKlY4eJJ4cc5TwgV847T5OPDxLu8lrWfEk+XV55Y6L4hjj7Lk5LqaBoW8Iywt/7Zx8J8/wAvmRva8YwlJY2yt1lOSy+HHkXu7yMWmtuKnOLWVlRj37FDdXrlFeNs92vPvC5SQuPiud3QLi6TWF/iu27Wcvx02K+tX2wufcFVr4fbBWXdzvszn29OYSG7q+2359e5TVL1tsDcV9n1AUU3vy/YqJuodjV6+wnGWN2I1blR2/ITqXDfPZDZ3LS0rX/RC0q+RDiJqYtMMuTZ5TJqYlCTDRYaRszk2mCjImmIk8m8kCEpAG5sFJm5MGwJLJgPJgB7FWgBTHpxE6kcMrKMcKxM3kijbJWDXqYKW9v8Fndopq1jxsm1pjr9q+41GU00irWmTqS32R2Nro6SzgYjbxj0Kkb4ZyelRpGjRp4eNy8jtgjJkHUKVu1badXXFvt5LL8RhFc+myOUVcjUuCpyajLLgmd3XRR1TeWf84vnjbkA++JJyW7zJLPJR6HP/avJP7TGQ86r8GMXEa/Fwxe6Ti2/+vCs/EJeX7cIwUsNcKfTDWWsP3IofxFpNJ4zsxStf+RXM5wbpy6rtvLecttv28xGrWxsI3eo4KqvqqWSPbpmGosr6aw2UVe45pb9xevqjk2lvt8xKpUxzePHUJBc9Q3Kol5AVblvlshKV2ugOVdsty5cvw06n8kXMBHLGqNENMbbWopsZhSD0bbwNwtxFotTpheAbjbk40BbPRVQN8I39iadIQJMixqcATiBAMHINOINoZBmEsGCD2oDWp5NW1XKDs19uWXSvNhq9MXyZ2aby7CqxMoUtybJ0xHs0obCVekORmDqsZ45WKyYrNjtwiruYsnbfHkblIhKoV9apNCFa4qBtvMp9W1W6wKVtTSKSvcVOwjWq1HyXyBX5MYu6up9ssRrahL2e8p5xqvqwE7Go+7+I9C83yGrm+XWfuW7K6rqK6JvzIItJk+ganocn0K6ZZZ51W1Lyb8ezYhHLOio+npPoO0PTj7D3GVxt91zFKi2O0bN9jrLb02+xZ22gY6CtTqRyFCwfYs6GmvsdZR0dLoNRsEiexuOYoWD7DKsi/dsiDoBovJSfdTToFxUpi1SAj2q3TA1Ij9WArUiAIyiCmhqaATQypeSBSQeQGQJDwYYzAD02wuC3hM5qEuFlvbV9h4ZOXKHpiVQM6gtWmVkrCtNmRkC4zFIhsbUyE5kIyMYCA1BeVHIy4kowEoj9zTN/hsexYwphoUw0Nqb8Hi+hJen4PoXsKQzTpjmIudc9T9MwfQMvTMOx0kYE0azCM7y5fXOQ9NQ7BI6FBdF8C8bINj8YPyZfVPLTIroS+4xXQdqvLIsSt0q6K7GRpoOokJE0IcJCoEbA1GI4EwFQI2CmxGWqCtaWA9xMra88k1cjJyE6rCTkL1JAYc2Amyc5i1SQ01GowLJNkJMEoswDOpuYAeiVRi1qGGEz256blUFq1Y2YaUoBGqHjM2YQ2gkZBUzDBmkkEjAwwANGISETZgAWKDRNGFxNGizTmbML2nQU5YFpVtzDBZVeMQczaexhgjrTkQkzDBUBSYtVkYYTVwFsWrSMMEcV9xIRqzMMJXC8pgJzMMGKVmwEpGGDZ1BsDWmYYBEJ1NzRhgy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631376" y="4476998"/>
            <a:ext cx="6222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Por delante, la boca está cerrada o protegida por los LABIOS</a:t>
            </a:r>
            <a:r>
              <a:rPr lang="es-CO" sz="2000" dirty="0" smtClean="0"/>
              <a:t>. Estos </a:t>
            </a:r>
            <a:r>
              <a:rPr lang="es-CO" sz="2000" dirty="0"/>
              <a:t>últimos sirven para atrapar la comida y para evitar que ésta se escape al exterior durante la MASTICACIÓN</a:t>
            </a:r>
            <a:r>
              <a:rPr lang="es-CO" dirty="0"/>
              <a:t>.</a:t>
            </a:r>
          </a:p>
          <a:p>
            <a:pPr algn="just"/>
            <a:endParaRPr lang="es-CO" dirty="0"/>
          </a:p>
        </p:txBody>
      </p:sp>
      <p:sp>
        <p:nvSpPr>
          <p:cNvPr id="10" name="Flecha izquierda 9">
            <a:hlinkClick r:id="rId4" action="ppaction://hlinksldjump"/>
          </p:cNvPr>
          <p:cNvSpPr/>
          <p:nvPr/>
        </p:nvSpPr>
        <p:spPr>
          <a:xfrm>
            <a:off x="11195222" y="6073145"/>
            <a:ext cx="580767" cy="488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2" y="696399"/>
            <a:ext cx="4203295" cy="3069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33" y="4093711"/>
            <a:ext cx="2889244" cy="1817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7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87545" y="1413164"/>
            <a:ext cx="550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esófago es un conducto músculo membranoso (un tubo muscular), ubicado en la parte media del tórax, que se extiende desde la faringe hasta el </a:t>
            </a:r>
            <a:r>
              <a:rPr lang="es-CO" b="1" dirty="0">
                <a:hlinkClick r:id="rId2"/>
              </a:rPr>
              <a:t>estómago</a:t>
            </a:r>
            <a:r>
              <a:rPr lang="es-CO" dirty="0"/>
              <a:t>. A través del esófago pasan los alimentos hasta el estómago.</a:t>
            </a:r>
          </a:p>
        </p:txBody>
      </p:sp>
      <p:sp>
        <p:nvSpPr>
          <p:cNvPr id="4" name="Flecha izquierda 3">
            <a:hlinkClick r:id="rId3" action="ppaction://hlinksldjump"/>
          </p:cNvPr>
          <p:cNvSpPr/>
          <p:nvPr/>
        </p:nvSpPr>
        <p:spPr>
          <a:xfrm>
            <a:off x="11009870" y="6153665"/>
            <a:ext cx="766119" cy="389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6" y="565665"/>
            <a:ext cx="4922524" cy="4727552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97" y="3071109"/>
            <a:ext cx="230505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9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6626" y="518984"/>
            <a:ext cx="3677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 intestino delgado es un tubo alargado y hueco </a:t>
            </a:r>
            <a:r>
              <a:rPr lang="es-CO" sz="2000" dirty="0" smtClean="0"/>
              <a:t>.Mide </a:t>
            </a:r>
            <a:r>
              <a:rPr lang="es-CO" sz="2000" dirty="0"/>
              <a:t>entre siete y nueve metros de largo, plegado varias veces. Se divide en tres partes: duodeno (la parte más cercana al estómago), yeyuno (la porción media) e íleon (el tramo final).</a:t>
            </a:r>
          </a:p>
        </p:txBody>
      </p:sp>
      <p:sp>
        <p:nvSpPr>
          <p:cNvPr id="3" name="CuadroTexto 2"/>
          <p:cNvSpPr txBox="1"/>
          <p:nvPr/>
        </p:nvSpPr>
        <p:spPr>
          <a:xfrm flipH="1">
            <a:off x="506626" y="3472249"/>
            <a:ext cx="40777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intestino grueso, o colon, </a:t>
            </a:r>
            <a:r>
              <a:rPr lang="es-CO" sz="2000" dirty="0" smtClean="0"/>
              <a:t>tiene como función </a:t>
            </a:r>
            <a:r>
              <a:rPr lang="es-CO" sz="2000" dirty="0"/>
              <a:t>principal </a:t>
            </a:r>
            <a:r>
              <a:rPr lang="es-CO" sz="2000" dirty="0" smtClean="0"/>
              <a:t>en </a:t>
            </a:r>
            <a:r>
              <a:rPr lang="es-CO" sz="2000" dirty="0"/>
              <a:t>el sistema digestivo </a:t>
            </a:r>
            <a:r>
              <a:rPr lang="es-CO" sz="2000" dirty="0" smtClean="0"/>
              <a:t> </a:t>
            </a:r>
            <a:r>
              <a:rPr lang="es-CO" sz="2000" dirty="0"/>
              <a:t>la concentración y almacenamiento de los desechos sólidos, convirtiendo el quimo en </a:t>
            </a:r>
            <a:r>
              <a:rPr lang="es-CO" sz="2000" b="1" dirty="0"/>
              <a:t>heces</a:t>
            </a:r>
            <a:r>
              <a:rPr lang="es-CO" sz="2000" dirty="0"/>
              <a:t> para ser excretadas</a:t>
            </a:r>
            <a:r>
              <a:rPr lang="es-CO" dirty="0"/>
              <a:t>.</a:t>
            </a:r>
          </a:p>
          <a:p>
            <a:pPr algn="just"/>
            <a:endParaRPr lang="es-CO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1145794" y="6178378"/>
            <a:ext cx="741405" cy="506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96" y="554722"/>
            <a:ext cx="6416898" cy="5133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79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8" y="2310416"/>
            <a:ext cx="4037584" cy="3768412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22" y="167420"/>
            <a:ext cx="2908782" cy="3387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4134118" y="991674"/>
            <a:ext cx="45333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Calibri" panose="020F0502020204030204" pitchFamily="34" charset="0"/>
              </a:rPr>
              <a:t>El hígado es el órgano más grande </a:t>
            </a:r>
            <a:r>
              <a:rPr lang="es-CO" sz="2000" dirty="0" smtClean="0">
                <a:latin typeface="Calibri" panose="020F0502020204030204" pitchFamily="34" charset="0"/>
              </a:rPr>
              <a:t>dentro del </a:t>
            </a:r>
            <a:r>
              <a:rPr lang="es-CO" sz="2000" dirty="0">
                <a:latin typeface="Calibri" panose="020F0502020204030204" pitchFamily="34" charset="0"/>
              </a:rPr>
              <a:t>cuerpo. También es uno de los </a:t>
            </a:r>
            <a:r>
              <a:rPr lang="es-CO" sz="2000" dirty="0" smtClean="0">
                <a:latin typeface="Calibri" panose="020F0502020204030204" pitchFamily="34" charset="0"/>
              </a:rPr>
              <a:t>más importantes.</a:t>
            </a:r>
          </a:p>
          <a:p>
            <a:r>
              <a:rPr lang="es-CO" sz="2000" dirty="0" smtClean="0">
                <a:latin typeface="Calibri" panose="020F0502020204030204" pitchFamily="34" charset="0"/>
              </a:rPr>
              <a:t>El </a:t>
            </a:r>
            <a:r>
              <a:rPr lang="es-CO" sz="2000" dirty="0">
                <a:latin typeface="Calibri" panose="020F0502020204030204" pitchFamily="34" charset="0"/>
              </a:rPr>
              <a:t>hígado tiene </a:t>
            </a:r>
            <a:r>
              <a:rPr lang="es-CO" sz="2000" dirty="0" smtClean="0">
                <a:latin typeface="Calibri" panose="020F0502020204030204" pitchFamily="34" charset="0"/>
              </a:rPr>
              <a:t>muchas funciones</a:t>
            </a:r>
            <a:r>
              <a:rPr lang="es-CO" sz="2000" dirty="0">
                <a:latin typeface="Calibri" panose="020F0502020204030204" pitchFamily="34" charset="0"/>
              </a:rPr>
              <a:t>, </a:t>
            </a:r>
            <a:r>
              <a:rPr lang="es-CO" sz="2000" dirty="0" smtClean="0">
                <a:latin typeface="Calibri" panose="020F0502020204030204" pitchFamily="34" charset="0"/>
              </a:rPr>
              <a:t>algunas de ellas son: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Calibri" panose="020F0502020204030204" pitchFamily="34" charset="0"/>
              </a:rPr>
              <a:t> la transformación de </a:t>
            </a:r>
            <a:r>
              <a:rPr lang="es-CO" sz="2000" dirty="0">
                <a:latin typeface="Calibri" panose="020F0502020204030204" pitchFamily="34" charset="0"/>
              </a:rPr>
              <a:t>los alimentos en </a:t>
            </a:r>
            <a:r>
              <a:rPr lang="es-CO" sz="2000" dirty="0" smtClean="0">
                <a:latin typeface="Calibri" panose="020F0502020204030204" pitchFamily="34" charset="0"/>
              </a:rPr>
              <a:t>energía.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Calibri" panose="020F0502020204030204" pitchFamily="34" charset="0"/>
              </a:rPr>
              <a:t>eliminar </a:t>
            </a:r>
            <a:r>
              <a:rPr lang="es-CO" sz="2000" dirty="0">
                <a:latin typeface="Calibri" panose="020F0502020204030204" pitchFamily="34" charset="0"/>
              </a:rPr>
              <a:t>de la sangre  las sustancias que puedan resultar nocivas para el organismo</a:t>
            </a:r>
            <a:r>
              <a:rPr lang="es-CO" sz="20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Calibri" panose="020F0502020204030204" pitchFamily="34" charset="0"/>
              </a:rPr>
              <a:t>produce bilis</a:t>
            </a:r>
            <a:r>
              <a:rPr lang="es-CO" sz="2000" dirty="0">
                <a:latin typeface="Calibri" panose="020F0502020204030204" pitchFamily="34" charset="0"/>
              </a:rPr>
              <a:t>, un líquido amarillo verdoso </a:t>
            </a:r>
            <a:r>
              <a:rPr lang="es-CO" sz="2000" dirty="0" smtClean="0">
                <a:latin typeface="Calibri" panose="020F0502020204030204" pitchFamily="34" charset="0"/>
              </a:rPr>
              <a:t>que ayuda </a:t>
            </a:r>
            <a:r>
              <a:rPr lang="es-CO" sz="2000" dirty="0">
                <a:latin typeface="Calibri" panose="020F0502020204030204" pitchFamily="34" charset="0"/>
              </a:rPr>
              <a:t>a la digestión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sp>
        <p:nvSpPr>
          <p:cNvPr id="5" name="Flecha izquierda 4">
            <a:hlinkClick r:id="rId4" action="ppaction://hlinksldjump"/>
          </p:cNvPr>
          <p:cNvSpPr/>
          <p:nvPr/>
        </p:nvSpPr>
        <p:spPr>
          <a:xfrm>
            <a:off x="10921285" y="6194738"/>
            <a:ext cx="978794" cy="4893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79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83369" y="1289553"/>
            <a:ext cx="57954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sistema o aparato circulatorio es el encargado de transportar, llevándolas en la sangre, las sustancias nutritivas y el oxígeno por todo el cuerpo, para que, finalmente, estas sustancias lleguen a las células.</a:t>
            </a:r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El </a:t>
            </a:r>
            <a:r>
              <a:rPr lang="es-CO" dirty="0"/>
              <a:t>sistema o aparato circulatorio está formado, entonces, por la</a:t>
            </a:r>
            <a:r>
              <a:rPr lang="es-CO" b="1" dirty="0"/>
              <a:t> sangre, el corazón y los vasos sanguíneos.</a:t>
            </a:r>
            <a:endParaRPr lang="es-CO" dirty="0"/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346200" y="381000"/>
            <a:ext cx="6921500" cy="37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O APARATO CIRCULATORIO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3" y="1017431"/>
            <a:ext cx="2901039" cy="5234896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227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04586" y="609600"/>
            <a:ext cx="5122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La </a:t>
            </a:r>
            <a:r>
              <a:rPr lang="es-CO" b="1" dirty="0" smtClean="0"/>
              <a:t>sangre</a:t>
            </a:r>
            <a:endParaRPr lang="es-CO" b="1" dirty="0"/>
          </a:p>
          <a:p>
            <a:r>
              <a:rPr lang="es-CO" dirty="0" smtClean="0"/>
              <a:t>es </a:t>
            </a:r>
            <a:r>
              <a:rPr lang="es-CO" dirty="0"/>
              <a:t>una compleja mezcla de partículas sólidas que flotan en un líquido. Ese líquido, amarillento y transparente,  se llama plasma, y </a:t>
            </a:r>
            <a:r>
              <a:rPr lang="es-CO" dirty="0" smtClean="0"/>
              <a:t>la parte </a:t>
            </a:r>
            <a:r>
              <a:rPr lang="es-CO" dirty="0"/>
              <a:t>sólida es roja y está formada por </a:t>
            </a:r>
            <a:r>
              <a:rPr lang="es-CO" b="1" dirty="0"/>
              <a:t>glóbulos rojos, glóbulos blancos</a:t>
            </a:r>
            <a:r>
              <a:rPr lang="es-CO" dirty="0"/>
              <a:t> </a:t>
            </a:r>
            <a:r>
              <a:rPr lang="es-CO" dirty="0" smtClean="0"/>
              <a:t>y </a:t>
            </a:r>
            <a:r>
              <a:rPr lang="es-CO" b="1" dirty="0" smtClean="0"/>
              <a:t>plaquetas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463638" y="4443211"/>
            <a:ext cx="5009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El corazón</a:t>
            </a:r>
          </a:p>
          <a:p>
            <a:r>
              <a:rPr lang="es-CO" dirty="0"/>
              <a:t>Es un órgano o bomba muscular hueca, del tamaño de un puño. Se aloja en el centro del tórax. Su única función es bombear la sangre hacia todo el cuerpo.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2699704"/>
            <a:ext cx="4848730" cy="3487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86" y="450761"/>
            <a:ext cx="2458385" cy="29919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29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0700" y="6223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/>
              <a:t>Vasos </a:t>
            </a:r>
            <a:r>
              <a:rPr lang="es-CO" sz="2000" b="1" dirty="0" smtClean="0"/>
              <a:t>sanguíneos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dirty="0"/>
              <a:t>Son las </a:t>
            </a:r>
            <a:r>
              <a:rPr lang="es-CO" sz="2000" b="1" dirty="0"/>
              <a:t>arterias, venas y capilares</a:t>
            </a:r>
            <a:r>
              <a:rPr lang="es-CO" sz="2000" dirty="0"/>
              <a:t>; es decir, los conductos por donde circula la sangre</a:t>
            </a:r>
            <a:r>
              <a:rPr lang="es-CO" sz="2000" dirty="0" smtClean="0"/>
              <a:t>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b="1" dirty="0"/>
              <a:t>Arterias</a:t>
            </a:r>
            <a:r>
              <a:rPr lang="es-CO" sz="2000" dirty="0"/>
              <a:t>: </a:t>
            </a:r>
            <a:r>
              <a:rPr lang="es-CO" sz="2000" dirty="0" smtClean="0"/>
              <a:t>llevan </a:t>
            </a:r>
            <a:r>
              <a:rPr lang="es-CO" sz="2000" dirty="0"/>
              <a:t>sangre desde el corazón al resto del cuerpo. </a:t>
            </a:r>
            <a:endParaRPr lang="es-CO" sz="2000" dirty="0" smtClean="0"/>
          </a:p>
          <a:p>
            <a:pPr algn="just"/>
            <a:endParaRPr lang="es-CO" sz="2000" dirty="0" smtClean="0"/>
          </a:p>
          <a:p>
            <a:pPr algn="just"/>
            <a:r>
              <a:rPr lang="es-CO" sz="2000" b="1" dirty="0" smtClean="0"/>
              <a:t>Venas</a:t>
            </a:r>
            <a:r>
              <a:rPr lang="es-CO" sz="2000" dirty="0"/>
              <a:t>: Son vasos de paredes </a:t>
            </a:r>
            <a:r>
              <a:rPr lang="es-CO" sz="2000" dirty="0" smtClean="0"/>
              <a:t>delgadas </a:t>
            </a:r>
            <a:r>
              <a:rPr lang="es-CO" sz="2000" dirty="0"/>
              <a:t>llevan sangre del cuerpo hacia el corazón</a:t>
            </a:r>
            <a:r>
              <a:rPr lang="es-CO" sz="2000" dirty="0" smtClean="0"/>
              <a:t>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b="1" dirty="0"/>
              <a:t>Capilares</a:t>
            </a:r>
            <a:r>
              <a:rPr lang="es-CO" sz="2000" dirty="0"/>
              <a:t>: Son vasos muy finos y de paredes muy delgadas, que unen venas con arterias. Su única función es la de favorecer el intercambio gaseoso.</a:t>
            </a:r>
          </a:p>
          <a:p>
            <a:pPr algn="just"/>
            <a:endParaRPr lang="es-CO" sz="2000" dirty="0"/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0985498" y="6070600"/>
            <a:ext cx="863601" cy="476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41" y="221345"/>
            <a:ext cx="4373934" cy="5417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29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613</TotalTime>
  <Words>385</Words>
  <Application>Microsoft Office PowerPoint</Application>
  <PresentationFormat>Panorámica</PresentationFormat>
  <Paragraphs>71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Times New Roman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53</cp:revision>
  <dcterms:created xsi:type="dcterms:W3CDTF">2014-07-24T02:03:33Z</dcterms:created>
  <dcterms:modified xsi:type="dcterms:W3CDTF">2014-08-03T23:53:44Z</dcterms:modified>
</cp:coreProperties>
</file>